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6" r:id="rId4"/>
    <p:sldId id="261" r:id="rId5"/>
    <p:sldId id="269" r:id="rId6"/>
    <p:sldId id="267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BACF0-70D2-4D22-A48E-B421352CF115}" v="187" dt="2022-05-05T17:37:38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318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512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643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17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191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5884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2119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318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30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224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916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6274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332D-8DCD-4BCB-9C39-6BE2BBA16637}" type="datetimeFigureOut">
              <a:rPr lang="ko-KR" altLang="en-US" smtClean="0"/>
              <a:pPr/>
              <a:t>2022-05-09-Monday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BE83-9A57-4754-A2BF-0FFACEBE4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4119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mcore.co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tronic.com/kr-ko/about/mic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core.co.k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tronic.com/kr-ko/about/mic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core.co.kr/zcourse/mai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urse.secci@gmail.com" TargetMode="External"/><Relationship Id="rId4" Type="http://schemas.openxmlformats.org/officeDocument/2006/relationships/hyperlink" Target="http://www.secci.or.k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6B9EB3-A3AD-4A8C-9BDC-4B8E9EBC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2C7DC56-0B97-4687-A457-B577D5DE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3371F-2741-4529-A7A3-5295681A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98" r="2697"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634A45C-F93C-4A63-B055-1E7F270A053B}"/>
              </a:ext>
            </a:extLst>
          </p:cNvPr>
          <p:cNvSpPr/>
          <p:nvPr/>
        </p:nvSpPr>
        <p:spPr>
          <a:xfrm>
            <a:off x="0" y="49895"/>
            <a:ext cx="6858000" cy="9906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5FAD13E9-0977-406D-83B9-5AFFA2171A1C}"/>
              </a:ext>
            </a:extLst>
          </p:cNvPr>
          <p:cNvSpPr txBox="1">
            <a:spLocks/>
          </p:cNvSpPr>
          <p:nvPr/>
        </p:nvSpPr>
        <p:spPr>
          <a:xfrm>
            <a:off x="802298" y="2442108"/>
            <a:ext cx="5253404" cy="5839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응급중환자영상학회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(SECCI)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현장 외상 초음파 교육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과정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Ultrasound Trauma Life Support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진찰 및 처치의 목적으로 중증의 외상환자에게 조기에 초음파를 빠르고 시행하여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중증 외상환자의 생존율 향상과 안녕에 기여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목표로  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중증 외상환자의 초기 진료를 담당하는 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응급종사자 및 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의료진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대상으로 하는 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현장 외상 초음파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를 하나씩 차근차근</a:t>
            </a:r>
            <a:r>
              <a:rPr lang="ko-KR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교육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해보는 과정입니다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이번 교육은 수강생들이 원하는 시간에 교육 받을 수 있는 온라인 교육과 대면 실습 교육으로 핸즈온 몰입 교육으로 구성되어서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수강생들이 각자 의료현장에서 바로 활용할 수 있도록 하였습니다</a:t>
            </a:r>
            <a:r>
              <a:rPr lang="en-US" altLang="ko-K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02CC98-65DB-415C-8872-1C8B6EECC147}"/>
              </a:ext>
            </a:extLst>
          </p:cNvPr>
          <p:cNvSpPr txBox="1"/>
          <p:nvPr/>
        </p:nvSpPr>
        <p:spPr>
          <a:xfrm>
            <a:off x="802298" y="877567"/>
            <a:ext cx="5253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응급중환자영상학회</a:t>
            </a:r>
            <a:r>
              <a:rPr lang="en-US" altLang="ko-KR" sz="16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(SECCI)</a:t>
            </a:r>
          </a:p>
          <a:p>
            <a:pPr algn="ctr"/>
            <a:r>
              <a:rPr lang="ko-KR" altLang="ko-KR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현장 외상 초음파 교육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과정</a:t>
            </a:r>
            <a:endParaRPr lang="en-US" altLang="ko-KR" sz="2400" dirty="0">
              <a:solidFill>
                <a:schemeClr val="bg1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2000" b="1" kern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Ultrasound Trauma Life Support</a:t>
            </a:r>
            <a:r>
              <a:rPr lang="en-US" altLang="ko-KR" sz="20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19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6B9EB3-A3AD-4A8C-9BDC-4B8E9EBC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2C7DC56-0B97-4687-A457-B577D5DE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3371F-2741-4529-A7A3-5295681A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98" r="2697"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634A45C-F93C-4A63-B055-1E7F270A053B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955E29-1D86-4ED3-8838-852C53A7FD6E}"/>
              </a:ext>
            </a:extLst>
          </p:cNvPr>
          <p:cNvSpPr txBox="1"/>
          <p:nvPr/>
        </p:nvSpPr>
        <p:spPr>
          <a:xfrm>
            <a:off x="471487" y="3756849"/>
            <a:ext cx="6086067" cy="3676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외상환자에서 </a:t>
            </a:r>
            <a:r>
              <a:rPr lang="ko-KR" altLang="ko-KR" sz="1600" kern="0" dirty="0">
                <a:solidFill>
                  <a:schemeClr val="accent4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초음파의 유용성</a:t>
            </a: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대해 실습을 통해 이해한다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초음파를 통해 외상 환자의 응급 상태를 평가할 수 있다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외상환자에서 초음파를 실제 사용하는 법을 배운다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초음파를 활용하여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600" kern="0" dirty="0">
                <a:solidFill>
                  <a:schemeClr val="accent4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Surgical Airway</a:t>
            </a: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수행할 수 있다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초음파를 활용하여 </a:t>
            </a:r>
            <a:r>
              <a:rPr lang="en-US" altLang="ko-KR" sz="1600" kern="0" dirty="0">
                <a:solidFill>
                  <a:schemeClr val="accent4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Chest Injury</a:t>
            </a: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인지하고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chest tube insertion</a:t>
            </a: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수행할 수 있다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초음파를 활용하여 </a:t>
            </a:r>
            <a:r>
              <a:rPr lang="en-US" altLang="ko-KR" sz="1600" kern="0" dirty="0">
                <a:solidFill>
                  <a:schemeClr val="accent4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abdominal Injury</a:t>
            </a: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인지하고 그 경중을 파악하고 모니터할 수 있다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342900" lvl="0" indent="-342900" algn="l" latinLnBrk="0">
              <a:lnSpc>
                <a:spcPct val="150000"/>
              </a:lnSpc>
              <a:spcAft>
                <a:spcPts val="375"/>
              </a:spcAft>
              <a:buSzPts val="1000"/>
              <a:buFont typeface="+mj-lt"/>
              <a:buAutoNum type="arabicPeriod"/>
              <a:tabLst>
                <a:tab pos="711200" algn="l"/>
              </a:tabLst>
            </a:pP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외상 환자에서 </a:t>
            </a:r>
            <a:r>
              <a:rPr lang="en-US" altLang="ko-KR" sz="1600" kern="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USG guided procedure</a:t>
            </a:r>
            <a:r>
              <a:rPr lang="ko-KR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를 시행할 수 있다</a:t>
            </a:r>
            <a:r>
              <a:rPr lang="en-US" altLang="ko-KR" sz="1600" kern="0" dirty="0">
                <a:solidFill>
                  <a:schemeClr val="bg1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endParaRPr lang="ko-KR" altLang="ko-KR" sz="1600" kern="100" dirty="0">
              <a:solidFill>
                <a:schemeClr val="bg1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BF6E89-40E3-45A3-9381-5058886B7A2D}"/>
              </a:ext>
            </a:extLst>
          </p:cNvPr>
          <p:cNvSpPr txBox="1"/>
          <p:nvPr/>
        </p:nvSpPr>
        <p:spPr>
          <a:xfrm>
            <a:off x="2650671" y="2784792"/>
            <a:ext cx="1556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</a:rPr>
              <a:t>학습 목표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CB02F-7A1C-48B8-930F-07B93E73C7AE}"/>
              </a:ext>
            </a:extLst>
          </p:cNvPr>
          <p:cNvSpPr txBox="1"/>
          <p:nvPr/>
        </p:nvSpPr>
        <p:spPr>
          <a:xfrm>
            <a:off x="802298" y="877567"/>
            <a:ext cx="525340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응급중환자영상학회</a:t>
            </a:r>
            <a:r>
              <a:rPr lang="en-US" altLang="ko-KR" sz="16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(SECCI)</a:t>
            </a:r>
          </a:p>
          <a:p>
            <a:pPr algn="ctr"/>
            <a:r>
              <a:rPr lang="ko-KR" altLang="ko-KR" sz="28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현장 외상 초음파 교육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과정</a:t>
            </a:r>
            <a:endParaRPr lang="en-US" altLang="ko-KR" sz="2800" dirty="0">
              <a:solidFill>
                <a:schemeClr val="bg1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2400" b="1" kern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Ultrasound Trauma Life Support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44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6B9EB3-A3AD-4A8C-9BDC-4B8E9EBC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2C7DC56-0B97-4687-A457-B577D5DE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3371F-2741-4529-A7A3-5295681A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98" r="2697"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634A45C-F93C-4A63-B055-1E7F270A053B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C955E29-1D86-4ED3-8838-852C53A7FD6E}"/>
              </a:ext>
            </a:extLst>
          </p:cNvPr>
          <p:cNvSpPr txBox="1"/>
          <p:nvPr/>
        </p:nvSpPr>
        <p:spPr>
          <a:xfrm>
            <a:off x="802298" y="3756849"/>
            <a:ext cx="5519056" cy="3006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  <a:spcAft>
                <a:spcPts val="800"/>
              </a:spcAft>
            </a:pP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• 외상 초음파에 관심이 있는 응급의학과 및 </a:t>
            </a:r>
            <a:r>
              <a:rPr lang="ko-KR" altLang="ko-KR" sz="2000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외과계</a:t>
            </a: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의료인 </a:t>
            </a: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</a:t>
            </a:r>
          </a:p>
          <a:p>
            <a:pPr algn="just" latinLnBrk="1">
              <a:lnSpc>
                <a:spcPct val="150000"/>
              </a:lnSpc>
              <a:spcAft>
                <a:spcPts val="800"/>
              </a:spcAft>
            </a:pP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• 재난 현장 초음파에 관심이 있는 응급의학과 및 </a:t>
            </a:r>
            <a:r>
              <a:rPr lang="ko-KR" altLang="ko-KR" sz="2000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외과계</a:t>
            </a: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의료인</a:t>
            </a: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</a:t>
            </a:r>
          </a:p>
          <a:p>
            <a:pPr algn="just" latinLnBrk="1">
              <a:lnSpc>
                <a:spcPct val="150000"/>
              </a:lnSpc>
              <a:spcAft>
                <a:spcPts val="800"/>
              </a:spcAft>
            </a:pPr>
            <a:r>
              <a:rPr lang="ko-KR" altLang="ko-KR" sz="20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• 외상환자를 자주 접하면서 외상 술기에 관심이 있는 의료인</a:t>
            </a:r>
            <a:endParaRPr lang="ko-KR" altLang="ko-KR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BF6E89-40E3-45A3-9381-5058886B7A2D}"/>
              </a:ext>
            </a:extLst>
          </p:cNvPr>
          <p:cNvSpPr txBox="1"/>
          <p:nvPr/>
        </p:nvSpPr>
        <p:spPr>
          <a:xfrm>
            <a:off x="2368732" y="2784792"/>
            <a:ext cx="212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&lt;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교육 대상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&gt;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5CB02F-7A1C-48B8-930F-07B93E73C7AE}"/>
              </a:ext>
            </a:extLst>
          </p:cNvPr>
          <p:cNvSpPr txBox="1"/>
          <p:nvPr/>
        </p:nvSpPr>
        <p:spPr>
          <a:xfrm>
            <a:off x="802298" y="877567"/>
            <a:ext cx="525340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응급중환자영상학회</a:t>
            </a:r>
            <a:r>
              <a:rPr lang="en-US" altLang="ko-KR" sz="16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(SECCI)</a:t>
            </a:r>
          </a:p>
          <a:p>
            <a:pPr algn="ctr"/>
            <a:r>
              <a:rPr lang="ko-KR" altLang="ko-KR" sz="28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현장 외상 초음파 교육</a:t>
            </a:r>
            <a:r>
              <a:rPr lang="en-US" altLang="ko-KR" sz="28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과정</a:t>
            </a:r>
            <a:endParaRPr lang="en-US" altLang="ko-KR" sz="2800" dirty="0">
              <a:solidFill>
                <a:schemeClr val="bg1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2400" b="1" kern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Ultrasound Trauma Life Support</a:t>
            </a:r>
            <a:r>
              <a:rPr lang="en-US" altLang="ko-KR" sz="2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85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6B9EB3-A3AD-4A8C-9BDC-4B8E9EBC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xmlns="" id="{4E305F58-66B8-424D-AAB5-D855C592C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66671997"/>
              </p:ext>
            </p:extLst>
          </p:nvPr>
        </p:nvGraphicFramePr>
        <p:xfrm>
          <a:off x="471488" y="3436144"/>
          <a:ext cx="5915025" cy="468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0986">
                  <a:extLst>
                    <a:ext uri="{9D8B030D-6E8A-4147-A177-3AD203B41FA5}">
                      <a16:colId xmlns:a16="http://schemas.microsoft.com/office/drawing/2014/main" xmlns="" val="1413559944"/>
                    </a:ext>
                  </a:extLst>
                </a:gridCol>
                <a:gridCol w="5204039">
                  <a:extLst>
                    <a:ext uri="{9D8B030D-6E8A-4147-A177-3AD203B41FA5}">
                      <a16:colId xmlns:a16="http://schemas.microsoft.com/office/drawing/2014/main" xmlns="" val="1740696394"/>
                    </a:ext>
                  </a:extLst>
                </a:gridCol>
              </a:tblGrid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23min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Physics for UTLS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82986268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22min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Knobology - USG machine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164839879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25min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Sonoanatomy for thorax and abdomen and introduction of UTLS ABC's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293019751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28min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Airway management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intubation 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86878890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29min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Airway management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supraglottic airway device 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115142580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30min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Airway management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surgical airway management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3015747979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22min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Airway device placement confirmation by USG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56474618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24min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Breathing management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pneumothorax/hemothorax detection and chest tube insertion 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3097479585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26min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Circulation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detection of intraabdominal hemorrhage 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85630449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22min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Circulation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pericardial effusion/tamponade and pericardiocentesis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2174220978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23min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Circulation </a:t>
                      </a:r>
                      <a:r>
                        <a:rPr lang="ko-KR" sz="900" kern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 evaluation of volume and circulatory status 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1296758232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21min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beyound E-FAST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906759840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28min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Practice of E-FAST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3012378621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21min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>
                          <a:solidFill>
                            <a:schemeClr val="bg1"/>
                          </a:solidFill>
                          <a:effectLst/>
                        </a:rPr>
                        <a:t>Introduction - Procedure guided by USG 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2603900313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kern="0">
                          <a:solidFill>
                            <a:schemeClr val="bg1"/>
                          </a:solidFill>
                          <a:effectLst/>
                        </a:rPr>
                        <a:t>27min</a:t>
                      </a:r>
                      <a:endParaRPr lang="ko-KR" sz="1000" kern="10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 dirty="0">
                          <a:solidFill>
                            <a:schemeClr val="bg1"/>
                          </a:solidFill>
                          <a:effectLst/>
                        </a:rPr>
                        <a:t>Central and peripheral vascular access by USG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62865" marR="62865" marT="0" marB="0" anchor="ctr"/>
                </a:tc>
                <a:extLst>
                  <a:ext uri="{0D108BD9-81ED-4DB2-BD59-A6C34878D82A}">
                    <a16:rowId xmlns:a16="http://schemas.microsoft.com/office/drawing/2014/main" xmlns="" val="3755763336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3371F-2741-4529-A7A3-5295681A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98" r="2697"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634A45C-F93C-4A63-B055-1E7F270A053B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dk1"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endParaRPr lang="en-US" altLang="ko-KR" sz="1800" b="1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494D708-10EC-44DD-90A7-4175F44AA5CA}"/>
              </a:ext>
            </a:extLst>
          </p:cNvPr>
          <p:cNvSpPr txBox="1"/>
          <p:nvPr/>
        </p:nvSpPr>
        <p:spPr>
          <a:xfrm>
            <a:off x="482477" y="688896"/>
            <a:ext cx="5904035" cy="32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r>
              <a:rPr lang="ko-KR" altLang="en-US" sz="2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교육 내용</a:t>
            </a:r>
            <a:endParaRPr lang="ko-KR" altLang="ko-KR" sz="24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6AF8578-E623-4F85-B668-45B9CB7B3933}"/>
              </a:ext>
            </a:extLst>
          </p:cNvPr>
          <p:cNvSpPr txBox="1"/>
          <p:nvPr/>
        </p:nvSpPr>
        <p:spPr>
          <a:xfrm>
            <a:off x="430354" y="8249639"/>
            <a:ext cx="59561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ko-KR" sz="11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외부 및 내부 상황에 따라 교육의 </a:t>
            </a:r>
            <a:r>
              <a:rPr lang="ko-KR" altLang="en-US" sz="11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일부 </a:t>
            </a:r>
            <a:r>
              <a:rPr lang="ko-KR" altLang="ko-KR" sz="11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조정 가능성 있습니다</a:t>
            </a:r>
            <a:r>
              <a:rPr lang="en-US" altLang="ko-KR" sz="11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endParaRPr lang="ko-KR" altLang="ko-KR" sz="1100" dirty="0">
              <a:solidFill>
                <a:schemeClr val="bg1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  <a:cs typeface="굴림" panose="020B0600000101010101" pitchFamily="50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xmlns="" id="{DF02AD1D-A9AA-4B20-8145-84F426176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6575262"/>
              </p:ext>
            </p:extLst>
          </p:nvPr>
        </p:nvGraphicFramePr>
        <p:xfrm>
          <a:off x="471487" y="3906737"/>
          <a:ext cx="5987992" cy="385710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133030">
                  <a:extLst>
                    <a:ext uri="{9D8B030D-6E8A-4147-A177-3AD203B41FA5}">
                      <a16:colId xmlns:a16="http://schemas.microsoft.com/office/drawing/2014/main" xmlns="" val="2816687372"/>
                    </a:ext>
                  </a:extLst>
                </a:gridCol>
                <a:gridCol w="4854962">
                  <a:extLst>
                    <a:ext uri="{9D8B030D-6E8A-4147-A177-3AD203B41FA5}">
                      <a16:colId xmlns:a16="http://schemas.microsoft.com/office/drawing/2014/main" xmlns="" val="1247851755"/>
                    </a:ext>
                  </a:extLst>
                </a:gridCol>
              </a:tblGrid>
              <a:tr h="266714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Time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bg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Content</a:t>
                      </a:r>
                      <a:endParaRPr lang="ko-KR" sz="1000" kern="100" dirty="0">
                        <a:solidFill>
                          <a:schemeClr val="bg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6874248"/>
                  </a:ext>
                </a:extLst>
              </a:tr>
              <a:tr h="15387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08:00 ~ 08:30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Registration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9900664"/>
                  </a:ext>
                </a:extLst>
              </a:tr>
              <a:tr h="15387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08:30 ~ 09:30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Orientation &amp; pre-test, </a:t>
                      </a:r>
                      <a:r>
                        <a:rPr lang="ko-KR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교육 전 설문지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0060514"/>
                  </a:ext>
                </a:extLst>
              </a:tr>
              <a:tr h="410330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09:30 ~ 11:00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Skill practice through human body model 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SP</a:t>
                      </a:r>
                      <a:r>
                        <a:rPr lang="ko-KR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를 통한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E-FAST &amp; Airway management, vascular approach </a:t>
                      </a:r>
                      <a:r>
                        <a:rPr lang="ko-KR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실습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(2</a:t>
                      </a:r>
                      <a:r>
                        <a:rPr lang="ko-KR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개조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62686585"/>
                  </a:ext>
                </a:extLst>
              </a:tr>
              <a:tr h="666786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11:30 ~ 13:00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latinLnBrk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000" kern="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Critical procedures guided by USG 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through medical device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Surgical airway management (cricothyroidotomy, PDT… 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: Needling and Vessel access (EZ-IO, C-line, midline catheter)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5121746"/>
                  </a:ext>
                </a:extLst>
              </a:tr>
              <a:tr h="15387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13:00 ~ 14:00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Lunch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436458"/>
                  </a:ext>
                </a:extLst>
              </a:tr>
              <a:tr h="1897775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14:00 ~ 18:00</a:t>
                      </a:r>
                      <a:endParaRPr lang="ko-KR" sz="1000" kern="10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Case-based practice and simulation through animal models 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1. Normal Pig Anatomy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2. vessel access (A and V access with guide-wire 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3. Chest scan – Lung (lung sliding and effusion) and Heart (heart </a:t>
                      </a:r>
                      <a:r>
                        <a:rPr lang="en-US" sz="1000" kern="100" dirty="0" err="1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fx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and effusion)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4. Abdomen scan – RUQ/lower/LUQ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5. Surgical airway management (cricothyroidotomy, PDT… 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6. Cystostomy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7. IO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4746752"/>
                  </a:ext>
                </a:extLst>
              </a:tr>
              <a:tr h="153874">
                <a:tc>
                  <a:txBody>
                    <a:bodyPr/>
                    <a:lstStyle/>
                    <a:p>
                      <a:pPr algn="just" latinLnBrk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18:00 ~  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Post-test and wrap up of USTLS (</a:t>
                      </a:r>
                      <a:r>
                        <a:rPr lang="ko-KR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교육 후 설문지</a:t>
                      </a: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</a:t>
                      </a:r>
                      <a:endParaRPr lang="ko-KR" sz="1000" kern="100" dirty="0">
                        <a:solidFill>
                          <a:schemeClr val="tx1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0527718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BB7759-B89D-474F-BFF4-E52B2EB5056E}"/>
              </a:ext>
            </a:extLst>
          </p:cNvPr>
          <p:cNvSpPr txBox="1"/>
          <p:nvPr/>
        </p:nvSpPr>
        <p:spPr>
          <a:xfrm>
            <a:off x="545511" y="2859495"/>
            <a:ext cx="3435530" cy="310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r>
              <a:rPr lang="ko-KR" altLang="en-US" sz="1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대면 실습 교육 </a:t>
            </a:r>
            <a:endParaRPr lang="en-US" altLang="ko-KR" sz="1800" b="1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E0348F4-1B0F-4D2E-A7D9-136F588382DF}"/>
              </a:ext>
            </a:extLst>
          </p:cNvPr>
          <p:cNvSpPr txBox="1"/>
          <p:nvPr/>
        </p:nvSpPr>
        <p:spPr>
          <a:xfrm>
            <a:off x="545511" y="1600173"/>
            <a:ext cx="4566420" cy="83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r>
              <a:rPr lang="ko-KR" altLang="en-US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이론</a:t>
            </a:r>
            <a:r>
              <a:rPr lang="ko-KR" altLang="en-US" sz="1800" b="1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교육</a:t>
            </a:r>
            <a:endParaRPr lang="en-US" altLang="ko-KR" sz="1800" b="1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lnSpc>
                <a:spcPts val="1650"/>
              </a:lnSpc>
              <a:spcAft>
                <a:spcPts val="375"/>
              </a:spcAft>
              <a:buSzPts val="1000"/>
              <a:buFontTx/>
              <a:buChar char="-"/>
              <a:tabLst>
                <a:tab pos="711200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</a:rPr>
              <a:t>온라인 교육 </a:t>
            </a:r>
            <a:r>
              <a:rPr lang="en-US" altLang="ko-KR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  <a:hlinkClick r:id="rId3"/>
              </a:rPr>
              <a:t>–</a:t>
            </a:r>
            <a:r>
              <a:rPr lang="en-US" altLang="ko-KR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</a:rPr>
              <a:t>홈페이지 참조 </a:t>
            </a:r>
            <a:r>
              <a:rPr lang="en-US" altLang="ko-KR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</a:rPr>
              <a:t>(</a:t>
            </a:r>
            <a:r>
              <a:rPr lang="en-US" altLang="ko-KR" sz="1400" u="sng" kern="0" dirty="0">
                <a:solidFill>
                  <a:schemeClr val="bg1"/>
                </a:solidFill>
                <a:effectLst/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  <a:hlinkClick r:id="rId3"/>
              </a:rPr>
              <a:t>http://emcore.co.kr</a:t>
            </a:r>
            <a:r>
              <a:rPr lang="en-US" altLang="ko-KR" sz="1400" u="sng" kern="0" dirty="0">
                <a:solidFill>
                  <a:schemeClr val="bg1"/>
                </a:solidFill>
                <a:effectLst/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285750" indent="-285750">
              <a:lnSpc>
                <a:spcPts val="1650"/>
              </a:lnSpc>
              <a:spcAft>
                <a:spcPts val="375"/>
              </a:spcAft>
              <a:buSzPts val="1000"/>
              <a:buFontTx/>
              <a:buChar char="-"/>
              <a:tabLst>
                <a:tab pos="711200" algn="l"/>
              </a:tabLst>
            </a:pPr>
            <a:endParaRPr lang="ko-KR" altLang="ko-KR" sz="1400" kern="10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CCD2AA3-7761-CE5D-5877-C13EE5CBE245}"/>
              </a:ext>
            </a:extLst>
          </p:cNvPr>
          <p:cNvSpPr txBox="1"/>
          <p:nvPr/>
        </p:nvSpPr>
        <p:spPr>
          <a:xfrm>
            <a:off x="628689" y="3313213"/>
            <a:ext cx="52417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교육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장소 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</a:rPr>
              <a:t>: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hlinkClick r:id="rId4"/>
              </a:rPr>
              <a:t>메드트로닉 이노베이션 </a:t>
            </a:r>
            <a:r>
              <a:rPr lang="ko-KR" altLang="en-US" sz="1600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hlinkClick r:id="rId4"/>
              </a:rPr>
              <a:t>센터 </a:t>
            </a:r>
            <a:endParaRPr lang="ko-KR" altLang="en-US" sz="16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23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06B9EB3-A3AD-4A8C-9BDC-4B8E9EBC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2C7DC56-0B97-4687-A457-B577D5DE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3371F-2741-4529-A7A3-5295681A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98" r="2697"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634A45C-F93C-4A63-B055-1E7F270A053B}"/>
              </a:ext>
            </a:extLst>
          </p:cNvPr>
          <p:cNvSpPr/>
          <p:nvPr/>
        </p:nvSpPr>
        <p:spPr>
          <a:xfrm>
            <a:off x="0" y="-1"/>
            <a:ext cx="6858000" cy="9906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CD24D8-C275-47E7-9759-74D9089BC8E0}"/>
              </a:ext>
            </a:extLst>
          </p:cNvPr>
          <p:cNvSpPr txBox="1"/>
          <p:nvPr/>
        </p:nvSpPr>
        <p:spPr>
          <a:xfrm>
            <a:off x="535325" y="1484756"/>
            <a:ext cx="5787350" cy="7461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ko-KR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 교육</a:t>
            </a:r>
            <a:endParaRPr lang="en-US" altLang="ko-KR" sz="24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인원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12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명</a:t>
            </a:r>
            <a:endParaRPr lang="en-US" altLang="ko-KR" sz="1600" dirty="0">
              <a:solidFill>
                <a:schemeClr val="accent5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이론 교육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온라인 교육 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3"/>
              </a:rPr>
              <a:t>www. emcore.co.kr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대면실습 교육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일시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2022.05.18 (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수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) 08:00 ~ 18:00 </a:t>
            </a:r>
          </a:p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장소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4"/>
              </a:rPr>
              <a:t> 메드트로닉 이노베이션 센터 </a:t>
            </a:r>
            <a:endParaRPr lang="en-US" altLang="ko-KR" sz="1600" dirty="0">
              <a:solidFill>
                <a:schemeClr val="accent5">
                  <a:lumMod val="20000"/>
                  <a:lumOff val="80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endParaRPr lang="en-US" altLang="ko-KR" dirty="0">
              <a:solidFill>
                <a:schemeClr val="accent5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차 교육</a:t>
            </a:r>
            <a:r>
              <a:rPr lang="en-US" altLang="ko-KR" sz="2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인원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20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명</a:t>
            </a:r>
            <a:endParaRPr lang="en-US" altLang="ko-KR" sz="1600" dirty="0">
              <a:solidFill>
                <a:schemeClr val="accent5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이론 교육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온라인 교육 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3"/>
              </a:rPr>
              <a:t>www. emcore.co.kr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대면실습 교육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</a:t>
            </a:r>
          </a:p>
          <a:p>
            <a:pPr>
              <a:lnSpc>
                <a:spcPct val="200000"/>
              </a:lnSpc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일시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2022.09.21 (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수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) 08:00 ~ 18:00 </a:t>
            </a:r>
          </a:p>
          <a:p>
            <a:pPr>
              <a:lnSpc>
                <a:spcPct val="200000"/>
              </a:lnSpc>
            </a:pP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장소</a:t>
            </a: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4"/>
              </a:rPr>
              <a:t> 메드트로닉 이노베이션 센터 </a:t>
            </a:r>
            <a:endParaRPr lang="en-US" altLang="ko-KR" sz="1600" dirty="0">
              <a:solidFill>
                <a:schemeClr val="accent5">
                  <a:lumMod val="20000"/>
                  <a:lumOff val="80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ko-KR" sz="1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외부 및 내부 상황에 따라 교육의 </a:t>
            </a:r>
            <a:r>
              <a:rPr lang="ko-KR" altLang="en-US" sz="1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일부 </a:t>
            </a:r>
            <a:r>
              <a:rPr lang="ko-KR" altLang="ko-KR" sz="1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조정 가능성 있습니다</a:t>
            </a:r>
            <a:r>
              <a:rPr lang="en-US" altLang="ko-KR" sz="140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endParaRPr lang="ko-KR" altLang="en-US" sz="1100" dirty="0">
              <a:solidFill>
                <a:schemeClr val="accent5">
                  <a:lumMod val="20000"/>
                  <a:lumOff val="80000"/>
                </a:schemeClr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D158ED-A9C8-459B-A742-7DA2FA1B3427}"/>
              </a:ext>
            </a:extLst>
          </p:cNvPr>
          <p:cNvSpPr txBox="1"/>
          <p:nvPr/>
        </p:nvSpPr>
        <p:spPr>
          <a:xfrm>
            <a:off x="482477" y="688896"/>
            <a:ext cx="5904035" cy="32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r>
              <a:rPr lang="ko-KR" altLang="en-US" sz="2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교육 일정</a:t>
            </a:r>
            <a:endParaRPr lang="en-US" altLang="ko-KR" sz="24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1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2C7DC56-0B97-4687-A457-B577D5DEC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243371F-2741-4529-A7A3-5295681A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98" r="2697"/>
          <a:stretch/>
        </p:blipFill>
        <p:spPr>
          <a:xfrm>
            <a:off x="1" y="-1"/>
            <a:ext cx="6858000" cy="9906001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634A45C-F93C-4A63-B055-1E7F270A053B}"/>
              </a:ext>
            </a:extLst>
          </p:cNvPr>
          <p:cNvSpPr/>
          <p:nvPr/>
        </p:nvSpPr>
        <p:spPr>
          <a:xfrm>
            <a:off x="-1" y="-1"/>
            <a:ext cx="6858000" cy="9906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DDDE3C-A689-4E3D-B6FE-3F0B72AB346C}"/>
              </a:ext>
            </a:extLst>
          </p:cNvPr>
          <p:cNvSpPr txBox="1"/>
          <p:nvPr/>
        </p:nvSpPr>
        <p:spPr>
          <a:xfrm>
            <a:off x="597870" y="731799"/>
            <a:ext cx="5904035" cy="32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r>
              <a:rPr lang="ko-KR" altLang="en-US" sz="2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교육비  </a:t>
            </a:r>
            <a:endParaRPr lang="en-US" altLang="ko-KR" sz="24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1FCBBB-CCCB-4F36-A03A-A61852459EA4}"/>
              </a:ext>
            </a:extLst>
          </p:cNvPr>
          <p:cNvSpPr txBox="1"/>
          <p:nvPr/>
        </p:nvSpPr>
        <p:spPr>
          <a:xfrm>
            <a:off x="811160" y="1311019"/>
            <a:ext cx="5749088" cy="2423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</a:t>
            </a:r>
            <a:r>
              <a:rPr lang="en-US" altLang="ko-KR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교육비</a:t>
            </a:r>
            <a:r>
              <a:rPr lang="en-US" altLang="ko-KR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en-US" altLang="ko-K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100</a:t>
            </a:r>
            <a:r>
              <a:rPr lang="ko-KR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만원</a:t>
            </a:r>
            <a:endParaRPr lang="en-US" altLang="ko-KR" dirty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온라인 교육 등록비 </a:t>
            </a:r>
            <a:r>
              <a:rPr lang="en-US" altLang="ko-KR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30</a:t>
            </a:r>
            <a:r>
              <a:rPr lang="ko-KR" altLang="en-US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만원</a:t>
            </a:r>
            <a:endParaRPr lang="en-US" altLang="ko-KR" sz="14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- </a:t>
            </a:r>
            <a:r>
              <a:rPr lang="ko-KR" altLang="en-US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실습 교육 등록비 </a:t>
            </a:r>
            <a:r>
              <a:rPr lang="en-US" altLang="ko-KR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70</a:t>
            </a:r>
            <a:r>
              <a:rPr lang="ko-KR" altLang="en-US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만원</a:t>
            </a:r>
            <a:endParaRPr lang="en-US" altLang="ko-KR" sz="14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2) </a:t>
            </a:r>
            <a:r>
              <a:rPr lang="ko-KR" altLang="en-US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국립중앙의료원 교육 지원사업 </a:t>
            </a:r>
            <a:r>
              <a:rPr lang="en-US" altLang="ko-KR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- </a:t>
            </a:r>
            <a:r>
              <a:rPr lang="en-US" altLang="ko-K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70</a:t>
            </a:r>
            <a:r>
              <a: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만원 지원</a:t>
            </a:r>
            <a:endParaRPr lang="en-US" altLang="ko-K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- </a:t>
            </a:r>
            <a:r>
              <a:rPr lang="ko-KR" altLang="en-US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교육 이수 완료 후 </a:t>
            </a:r>
            <a:r>
              <a:rPr lang="en-US" altLang="ko-KR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‘</a:t>
            </a:r>
            <a:r>
              <a:rPr lang="ko-KR" altLang="en-US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국립중앙의료원</a:t>
            </a:r>
            <a:r>
              <a:rPr lang="en-US" altLang="ko-KR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’</a:t>
            </a:r>
            <a:r>
              <a:rPr lang="ko-KR" altLang="en-US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에서 환급 계좌로 </a:t>
            </a:r>
            <a:r>
              <a:rPr lang="en-US" altLang="ko-KR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70</a:t>
            </a:r>
            <a:r>
              <a:rPr lang="ko-KR" altLang="en-US" sz="1200" b="1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만원 환급됩니다</a:t>
            </a:r>
            <a:r>
              <a:rPr lang="en-US" altLang="ko-KR" sz="1200" b="1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endParaRPr lang="en-US" altLang="ko-KR" sz="1200" b="1" dirty="0">
              <a:solidFill>
                <a:schemeClr val="accent4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77E6C3-FE00-9FAD-22D3-07DCC405CB63}"/>
              </a:ext>
            </a:extLst>
          </p:cNvPr>
          <p:cNvSpPr txBox="1"/>
          <p:nvPr/>
        </p:nvSpPr>
        <p:spPr>
          <a:xfrm>
            <a:off x="714555" y="5817681"/>
            <a:ext cx="5787350" cy="2977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이론 교육 신청</a:t>
            </a:r>
            <a:endParaRPr lang="en-US" altLang="ko-KR" dirty="0">
              <a:solidFill>
                <a:schemeClr val="accent5">
                  <a:lumMod val="20000"/>
                  <a:lumOff val="80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온라인 신청 </a:t>
            </a:r>
            <a:r>
              <a:rPr lang="en-US" altLang="ko-KR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3"/>
              </a:rPr>
              <a:t>온라인 교육 신청 링크</a:t>
            </a:r>
            <a:r>
              <a:rPr lang="en-US" altLang="ko-KR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en-US" altLang="ko-KR" sz="1400" dirty="0">
              <a:solidFill>
                <a:schemeClr val="accent5">
                  <a:lumMod val="20000"/>
                  <a:lumOff val="80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대면실습 교육 신청</a:t>
            </a:r>
            <a:endParaRPr lang="en-US" altLang="ko-KR" dirty="0">
              <a:solidFill>
                <a:schemeClr val="accent5">
                  <a:lumMod val="20000"/>
                  <a:lumOff val="80000"/>
                </a:schemeClr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altLang="ko-KR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4"/>
              </a:rPr>
              <a:t>SECCI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4"/>
              </a:rPr>
              <a:t>홈페이지 </a:t>
            </a:r>
            <a:r>
              <a:rPr lang="ko-KR" altLang="en-US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혹은 </a:t>
            </a:r>
            <a:r>
              <a:rPr lang="ko-KR" altLang="en-US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  <a:hlinkClick r:id="rId3"/>
              </a:rPr>
              <a:t>응급핵심교육과정</a:t>
            </a:r>
            <a:r>
              <a:rPr lang="ko-KR" altLang="en-US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 홈페이지 </a:t>
            </a:r>
            <a:endParaRPr lang="en-US" altLang="ko-KR" sz="1600" dirty="0">
              <a:solidFill>
                <a:schemeClr val="bg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  <a:cs typeface="함초롬바탕" panose="02030504000101010101" pitchFamily="18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문의</a:t>
            </a:r>
            <a:r>
              <a:rPr lang="en-US" altLang="ko-KR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1600" dirty="0">
                <a:solidFill>
                  <a:schemeClr val="bg1"/>
                </a:solidFill>
                <a:latin typeface="한컴 윤고딕 240" panose="02020603020101020101" pitchFamily="18" charset="-127"/>
                <a:ea typeface="한컴 윤고딕 240" panose="02020603020101020101" pitchFamily="18" charset="-127"/>
                <a:cs typeface="함초롬바탕" panose="02030504000101010101" pitchFamily="18" charset="-127"/>
              </a:rPr>
              <a:t>사무국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NotoLight"/>
                <a:hlinkClick r:id="rId5"/>
              </a:rPr>
              <a:t>course.secci@gmail.com</a:t>
            </a:r>
            <a:endParaRPr lang="ko-KR" altLang="en-US" sz="1400" dirty="0">
              <a:solidFill>
                <a:schemeClr val="bg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534F67-DC28-D747-E79F-CA122BBB6DDA}"/>
              </a:ext>
            </a:extLst>
          </p:cNvPr>
          <p:cNvSpPr txBox="1"/>
          <p:nvPr/>
        </p:nvSpPr>
        <p:spPr>
          <a:xfrm>
            <a:off x="656212" y="5407200"/>
            <a:ext cx="5904035" cy="321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ts val="1650"/>
              </a:lnSpc>
              <a:spcAft>
                <a:spcPts val="375"/>
              </a:spcAft>
              <a:buSzPts val="1000"/>
              <a:tabLst>
                <a:tab pos="711200" algn="l"/>
              </a:tabLst>
            </a:pPr>
            <a:r>
              <a:rPr lang="ko-KR" altLang="en-US" sz="24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교육 신청</a:t>
            </a:r>
            <a:endParaRPr lang="en-US" altLang="ko-KR" sz="2400" b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26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694</Words>
  <Application>Microsoft Office PowerPoint</Application>
  <PresentationFormat>A4 용지(210x297mm)</PresentationFormat>
  <Paragraphs>113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응급중환자영상학회(SECCI)의  현장 외상 초음파 교육 과정(Ultrasound Trauma Life Support)은 진찰 및 처치의 목적으로 중증의 외상환자에게 조기에 초음파를 빠르고 시행하여, 중증 외상환자의 생존률 향상과 안녕에 기여하기 위해  중증 외상환자의 초기 진료를 담당하는 응급종사자 및 의료진을 대상으로 하는 현장 외상 초음파 교육입니다.</dc:title>
  <dc:creator>박 신률</dc:creator>
  <cp:lastModifiedBy>user</cp:lastModifiedBy>
  <cp:revision>3</cp:revision>
  <dcterms:created xsi:type="dcterms:W3CDTF">2022-02-11T05:30:49Z</dcterms:created>
  <dcterms:modified xsi:type="dcterms:W3CDTF">2022-05-09T06:14:11Z</dcterms:modified>
</cp:coreProperties>
</file>